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11"/>
  </p:notesMasterIdLst>
  <p:handoutMasterIdLst>
    <p:handoutMasterId r:id="rId12"/>
  </p:handout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9" r:id="rId9"/>
    <p:sldId id="288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1" autoAdjust="0"/>
    <p:restoredTop sz="94660"/>
  </p:normalViewPr>
  <p:slideViewPr>
    <p:cSldViewPr snapToGrid="0">
      <p:cViewPr>
        <p:scale>
          <a:sx n="62" d="100"/>
          <a:sy n="62" d="100"/>
        </p:scale>
        <p:origin x="-804" y="-10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784C4-E65D-49A0-9135-E04713A63BE7}" type="datetimeFigureOut">
              <a:rPr lang="nl-NL" smtClean="0"/>
              <a:t>2-2-2015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2960F-D2EB-46A6-886C-3287AC385C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9840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35670-9588-42D2-8D78-95DE8C2A25EF}" type="datetimeFigureOut">
              <a:rPr lang="nl-NL" smtClean="0"/>
              <a:t>2-2-2015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76A5C-3A70-4968-9C47-CF80C46D3B5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528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5790-B0B9-4C4F-950A-E0FC865EE1EC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8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D6A9-41B2-4676-9CCF-2DBB4B54AF54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17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1253-1190-4C07-88D6-35ADB802D46D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4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8ECA-D328-47AA-B951-5120D5B56271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2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3323-A639-4D45-8344-7724757330AF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1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825A-2C5C-4FA2-94DE-A724A1E74506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7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1468-0718-4CFF-91DC-0C84CDBC0E89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7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2B2D-1A05-428A-9E5B-3827C8403545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8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4E09-F44F-4C80-B417-F4E6D9B5F52B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5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731A-CD13-4CD3-8DD4-B368F8861255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23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E7FD-9AC5-4253-BB04-78B83E3BCC34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03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7ABBF-8AAF-4B0F-830D-7CD783E029EF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1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njefonds.nl/deelnemers-masters-mentoring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hyperlink" Target="NULL" TargetMode="External"/><Relationship Id="rId4" Type="http://schemas.openxmlformats.org/officeDocument/2006/relationships/hyperlink" Target="NU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16" y="31041"/>
            <a:ext cx="1626500" cy="83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58647" y="1454751"/>
            <a:ext cx="9749953" cy="3684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4400" dirty="0">
                <a:latin typeface="+mj-lt"/>
              </a:rPr>
              <a:t>Wat komt er kijken bij het opzetten van een mentorproject</a:t>
            </a:r>
            <a:r>
              <a:rPr lang="nl-NL" sz="4400" dirty="0" smtClean="0">
                <a:latin typeface="+mj-lt"/>
              </a:rPr>
              <a:t>?</a:t>
            </a:r>
          </a:p>
          <a:p>
            <a:pPr marL="0" indent="0">
              <a:buNone/>
            </a:pPr>
            <a:endParaRPr lang="nl-NL" sz="1100" dirty="0" smtClean="0">
              <a:latin typeface="+mj-lt"/>
            </a:endParaRPr>
          </a:p>
          <a:p>
            <a:pPr marL="0" indent="0">
              <a:buNone/>
            </a:pPr>
            <a:r>
              <a:rPr lang="nl-NL" sz="3600" dirty="0" smtClean="0">
                <a:latin typeface="+mj-lt"/>
              </a:rPr>
              <a:t>          Humanitas </a:t>
            </a:r>
            <a:r>
              <a:rPr lang="nl-NL" sz="3600" dirty="0">
                <a:latin typeface="+mj-lt"/>
              </a:rPr>
              <a:t>Match – Twente</a:t>
            </a:r>
          </a:p>
          <a:p>
            <a:pPr marL="0" indent="0" algn="ctr">
              <a:buNone/>
            </a:pPr>
            <a:endParaRPr lang="nl-NL" sz="440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1468-0718-4CFF-91DC-0C84CDBC0E89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Humanitas Match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" y="574235"/>
            <a:ext cx="2229836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594" y="86695"/>
            <a:ext cx="1663428" cy="914885"/>
          </a:xfrm>
          <a:prstGeom prst="rect">
            <a:avLst/>
          </a:prstGeom>
        </p:spPr>
      </p:pic>
      <p:grpSp>
        <p:nvGrpSpPr>
          <p:cNvPr id="14" name="Groep 1"/>
          <p:cNvGrpSpPr>
            <a:grpSpLocks/>
          </p:cNvGrpSpPr>
          <p:nvPr/>
        </p:nvGrpSpPr>
        <p:grpSpPr bwMode="auto">
          <a:xfrm>
            <a:off x="4670853" y="3066402"/>
            <a:ext cx="6378455" cy="3173760"/>
            <a:chOff x="21680" y="1166622"/>
            <a:chExt cx="12331961" cy="7161132"/>
          </a:xfrm>
        </p:grpSpPr>
        <p:pic>
          <p:nvPicPr>
            <p:cNvPr id="15" name="Picture 40" descr="C:\Invest to Grow\2014\Invest to Grow\Bewustzijn, betrokkenheid en veiligheid\Humanitas Twente\Organisatie en marketingontwikkeling\MenC\Beelden en foto's\wetransfer-b15cf8\vrouw 55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2" r="23562" b="20006"/>
            <a:stretch/>
          </p:blipFill>
          <p:spPr bwMode="auto">
            <a:xfrm>
              <a:off x="21680" y="2500536"/>
              <a:ext cx="2867269" cy="2163755"/>
            </a:xfrm>
            <a:prstGeom prst="rect">
              <a:avLst/>
            </a:prstGeom>
            <a:noFill/>
            <a:effectLst>
              <a:reflection blurRad="6350" stA="50000" endA="300" endPos="90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0" descr="C:\Invest to Grow\2014\Invest to Grow\Bewustzijn, betrokkenheid en veiligheid\Humanitas Twente\Organisatie en marketingontwikkeling\MenC\Beelden en foto's\wetransfer-b15cf8\beugel jongen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6931" y="1166622"/>
              <a:ext cx="2065509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1" descr="C:\Invest to Grow\2014\Invest to Grow\Bewustzijn, betrokkenheid en veiligheid\Humanitas Twente\Organisatie en marketingontwikkeling\MenC\Beelden en foto's\wetransfer-b15cf8\donker man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40" r="6211"/>
            <a:stretch/>
          </p:blipFill>
          <p:spPr bwMode="auto">
            <a:xfrm>
              <a:off x="2631043" y="2734536"/>
              <a:ext cx="2233761" cy="2948286"/>
            </a:xfrm>
            <a:prstGeom prst="rect">
              <a:avLst/>
            </a:prstGeom>
            <a:noFill/>
            <a:effectLst>
              <a:reflection blurRad="6350" stA="50000" endA="300" endPos="90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2" descr="C:\Invest to Grow\2014\Invest to Grow\Bewustzijn, betrokkenheid en veiligheid\Humanitas Twente\Organisatie en marketingontwikkeling\MenC\Beelden en foto's\wetransfer-b15cf8\man middel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70" t="2497" r="28144"/>
            <a:stretch/>
          </p:blipFill>
          <p:spPr bwMode="auto">
            <a:xfrm>
              <a:off x="6647034" y="2208192"/>
              <a:ext cx="2225779" cy="3051274"/>
            </a:xfrm>
            <a:prstGeom prst="rect">
              <a:avLst/>
            </a:prstGeom>
            <a:noFill/>
            <a:effectLst>
              <a:reflection blurRad="6350" stA="50000" endA="300" endPos="90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3" descr="C:\Invest to Grow\2014\Invest to Grow\Bewustzijn, betrokkenheid en veiligheid\Humanitas Twente\Organisatie en marketingontwikkeling\MenC\Beelden en foto's\wetransfer-b15cf8\kind duimen omhoog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2" t="3655" r="18685" b="10351"/>
            <a:stretch/>
          </p:blipFill>
          <p:spPr bwMode="auto">
            <a:xfrm>
              <a:off x="8701293" y="1402451"/>
              <a:ext cx="1833555" cy="2617113"/>
            </a:xfrm>
            <a:prstGeom prst="rect">
              <a:avLst/>
            </a:prstGeom>
            <a:noFill/>
            <a:effectLst>
              <a:reflection blurRad="6350" stA="50000" endA="300" endPos="5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4" descr="C:\Invest to Grow\2014\Invest to Grow\Bewustzijn, betrokkenheid en veiligheid\Humanitas Twente\Organisatie en marketingontwikkeling\MenC\Beelden en foto's\wetransfer-b15cf8\Ouders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5786" y="3465556"/>
              <a:ext cx="2527855" cy="2022489"/>
            </a:xfrm>
            <a:prstGeom prst="rect">
              <a:avLst/>
            </a:prstGeom>
            <a:noFill/>
            <a:effectLst>
              <a:reflection blurRad="6350" stA="50000" endA="300" endPos="90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5" descr="C:\Invest to Grow\2014\Invest to Grow\Bewustzijn, betrokkenheid en veiligheid\Humanitas Twente\Organisatie en marketingontwikkeling\MenC\Beelden en foto's\wetransfer-b15cf8\meisje 16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4" r="20244"/>
            <a:stretch/>
          </p:blipFill>
          <p:spPr bwMode="auto">
            <a:xfrm>
              <a:off x="1101800" y="4853326"/>
              <a:ext cx="2230437" cy="2466638"/>
            </a:xfrm>
            <a:prstGeom prst="rect">
              <a:avLst/>
            </a:prstGeom>
            <a:noFill/>
            <a:effectLst>
              <a:reflection blurRad="6350" stA="50000" endA="300" endPos="90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6" descr="C:\Invest to Grow\2014\Invest to Grow\Bewustzijn, betrokkenheid en veiligheid\Humanitas Twente\Organisatie en marketingontwikkeling\MenC\Beelden en foto's\wetransfer-b15cf8\man oud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93" r="3421" b="5026"/>
            <a:stretch/>
          </p:blipFill>
          <p:spPr bwMode="auto">
            <a:xfrm>
              <a:off x="8871980" y="5469631"/>
              <a:ext cx="2545048" cy="2433844"/>
            </a:xfrm>
            <a:prstGeom prst="rect">
              <a:avLst/>
            </a:prstGeom>
            <a:noFill/>
            <a:effectLst>
              <a:reflection blurRad="6350" stA="50000" endA="300" endPos="90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7" descr="C:\Invest to Grow\2014\Invest to Grow\Bewustzijn, betrokkenheid en veiligheid\Humanitas Twente\Organisatie en marketingontwikkeling\MenC\Beelden en foto's\wetransfer-b15cf8\vader lach.jp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9" r="2717" b="5916"/>
            <a:stretch/>
          </p:blipFill>
          <p:spPr bwMode="auto">
            <a:xfrm>
              <a:off x="4843578" y="3212706"/>
              <a:ext cx="1901800" cy="2528190"/>
            </a:xfrm>
            <a:prstGeom prst="rect">
              <a:avLst/>
            </a:prstGeom>
            <a:noFill/>
            <a:effectLst>
              <a:reflection blurRad="6350" stA="50000" endA="300" endPos="90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8" descr="C:\Invest to Grow\2014\Invest to Grow\Bewustzijn, betrokkenheid en veiligheid\Humanitas Twente\Organisatie en marketingontwikkeling\MenC\Beelden en foto's\wetransfer-b15cf8\jongen lachend 2.jpg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7" r="17216" b="6866"/>
            <a:stretch/>
          </p:blipFill>
          <p:spPr bwMode="auto">
            <a:xfrm>
              <a:off x="6288279" y="4876800"/>
              <a:ext cx="2587241" cy="2277578"/>
            </a:xfrm>
            <a:prstGeom prst="rect">
              <a:avLst/>
            </a:prstGeom>
            <a:noFill/>
            <a:effectLst>
              <a:reflection blurRad="6350" stA="50000" endA="300" endPos="90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9" descr="C:\Invest to Grow\2014\Invest to Grow\Bewustzijn, betrokkenheid en veiligheid\Humanitas Twente\Organisatie en marketingontwikkeling\MenC\Beelden en foto's\wetransfer-b15cf8\moeder lach.jp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32" r="14642" b="21335"/>
            <a:stretch/>
          </p:blipFill>
          <p:spPr bwMode="auto">
            <a:xfrm>
              <a:off x="3556485" y="5625432"/>
              <a:ext cx="2731794" cy="2702322"/>
            </a:xfrm>
            <a:prstGeom prst="rect">
              <a:avLst/>
            </a:prstGeom>
            <a:noFill/>
            <a:effectLst>
              <a:reflection blurRad="6350" stA="50000" endA="300" endPos="90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03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16" y="31041"/>
            <a:ext cx="1626500" cy="83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1655805"/>
            <a:ext cx="9749953" cy="4533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dirty="0">
                <a:latin typeface="+mj-lt"/>
              </a:rPr>
              <a:t>Wat komt er kijken bij het opzetten van een mentorproject</a:t>
            </a:r>
            <a:r>
              <a:rPr lang="nl-NL" sz="4400" dirty="0" smtClean="0">
                <a:latin typeface="+mj-lt"/>
              </a:rPr>
              <a:t>?</a:t>
            </a:r>
          </a:p>
          <a:p>
            <a:pPr marL="0" indent="0">
              <a:buNone/>
            </a:pPr>
            <a:endParaRPr lang="nl-NL" sz="1800" dirty="0">
              <a:latin typeface="+mj-lt"/>
            </a:endParaRPr>
          </a:p>
          <a:p>
            <a:pPr lvl="1"/>
            <a:r>
              <a:rPr lang="nl-NL" sz="2800" dirty="0">
                <a:latin typeface="+mj-lt"/>
              </a:rPr>
              <a:t>behoefte peilen</a:t>
            </a:r>
          </a:p>
          <a:p>
            <a:pPr lvl="1"/>
            <a:r>
              <a:rPr lang="nl-NL" sz="2800" dirty="0">
                <a:latin typeface="+mj-lt"/>
              </a:rPr>
              <a:t>draagvlak creëren; ook voor de lange termijn</a:t>
            </a:r>
          </a:p>
          <a:p>
            <a:pPr lvl="1"/>
            <a:r>
              <a:rPr lang="nl-NL" sz="2800" dirty="0">
                <a:latin typeface="+mj-lt"/>
              </a:rPr>
              <a:t>financieringsafspraken; voor minimaal 2 jaar</a:t>
            </a:r>
          </a:p>
          <a:p>
            <a:pPr lvl="1"/>
            <a:r>
              <a:rPr lang="nl-NL" sz="2800" dirty="0">
                <a:latin typeface="+mj-lt"/>
              </a:rPr>
              <a:t>inrichten project</a:t>
            </a:r>
          </a:p>
          <a:p>
            <a:pPr lvl="1"/>
            <a:r>
              <a:rPr lang="nl-NL" sz="2800" dirty="0">
                <a:latin typeface="+mj-lt"/>
              </a:rPr>
              <a:t>deuren open</a:t>
            </a:r>
          </a:p>
          <a:p>
            <a:pPr lvl="1"/>
            <a:r>
              <a:rPr lang="nl-NL" sz="2800" dirty="0">
                <a:latin typeface="+mj-lt"/>
              </a:rPr>
              <a:t>draaien, evalueren en doorontwikkelen</a:t>
            </a:r>
          </a:p>
          <a:p>
            <a:pPr marL="0" indent="0" algn="ctr">
              <a:buNone/>
            </a:pPr>
            <a:endParaRPr lang="nl-NL" sz="440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1468-0718-4CFF-91DC-0C84CDBC0E89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Humanitas Match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" y="574235"/>
            <a:ext cx="2229836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594" y="86695"/>
            <a:ext cx="1663428" cy="91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2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16" y="31041"/>
            <a:ext cx="1626500" cy="83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1655805"/>
            <a:ext cx="9749953" cy="4533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dirty="0">
                <a:latin typeface="+mj-lt"/>
              </a:rPr>
              <a:t>Behoefte </a:t>
            </a:r>
            <a:r>
              <a:rPr lang="nl-NL" sz="4400" dirty="0" smtClean="0">
                <a:latin typeface="+mj-lt"/>
              </a:rPr>
              <a:t>peilen</a:t>
            </a:r>
          </a:p>
          <a:p>
            <a:pPr marL="0" indent="0">
              <a:buNone/>
            </a:pPr>
            <a:endParaRPr lang="nl-NL" sz="1800" dirty="0">
              <a:latin typeface="+mj-lt"/>
            </a:endParaRPr>
          </a:p>
          <a:p>
            <a:r>
              <a:rPr lang="nl-NL" sz="2600" dirty="0">
                <a:latin typeface="+mj-lt"/>
              </a:rPr>
              <a:t>In welke behoefte voorziet het mentorproject ? En in welk werkgebied?</a:t>
            </a:r>
          </a:p>
          <a:p>
            <a:pPr lvl="1"/>
            <a:r>
              <a:rPr lang="nl-NL" dirty="0">
                <a:latin typeface="+mj-lt"/>
              </a:rPr>
              <a:t>Wordt die behoefte herkend?</a:t>
            </a:r>
          </a:p>
          <a:p>
            <a:pPr lvl="1"/>
            <a:r>
              <a:rPr lang="nl-NL" dirty="0">
                <a:latin typeface="+mj-lt"/>
              </a:rPr>
              <a:t>Wordt er (voor een deel) al in die behoefte voorzien</a:t>
            </a:r>
            <a:r>
              <a:rPr lang="nl-NL" dirty="0" smtClean="0">
                <a:latin typeface="+mj-lt"/>
              </a:rPr>
              <a:t>?</a:t>
            </a:r>
          </a:p>
          <a:p>
            <a:pPr marL="0" lvl="0" indent="0">
              <a:buNone/>
            </a:pPr>
            <a:endParaRPr lang="nl-NL" sz="2600" dirty="0">
              <a:latin typeface="+mj-lt"/>
            </a:endParaRPr>
          </a:p>
          <a:p>
            <a:pPr marL="0" indent="0">
              <a:buNone/>
            </a:pPr>
            <a:r>
              <a:rPr lang="nl-NL" sz="2600" dirty="0">
                <a:latin typeface="+mj-lt"/>
                <a:sym typeface="Wingdings"/>
              </a:rPr>
              <a:t></a:t>
            </a:r>
            <a:r>
              <a:rPr lang="nl-NL" sz="2600" dirty="0">
                <a:latin typeface="+mj-lt"/>
              </a:rPr>
              <a:t> Bespreken met samenwerkingspartners, verwijzers en financiers</a:t>
            </a:r>
          </a:p>
          <a:p>
            <a:pPr marL="0" indent="0" algn="ctr">
              <a:buNone/>
            </a:pPr>
            <a:endParaRPr lang="nl-NL" sz="4400" dirty="0">
              <a:latin typeface="+mj-lt"/>
            </a:endParaRP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1468-0718-4CFF-91DC-0C84CDBC0E89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Humanitas Match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" y="574235"/>
            <a:ext cx="2229836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594" y="86695"/>
            <a:ext cx="1663428" cy="91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16" y="31041"/>
            <a:ext cx="1626500" cy="83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1655805"/>
            <a:ext cx="9749953" cy="4533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dirty="0">
                <a:latin typeface="+mj-lt"/>
              </a:rPr>
              <a:t>Draagvlak </a:t>
            </a:r>
            <a:r>
              <a:rPr lang="nl-NL" sz="4400" dirty="0" smtClean="0">
                <a:latin typeface="+mj-lt"/>
              </a:rPr>
              <a:t>creëren</a:t>
            </a:r>
          </a:p>
          <a:p>
            <a:pPr marL="0" indent="0">
              <a:buNone/>
            </a:pPr>
            <a:endParaRPr lang="nl-NL" sz="1800" dirty="0">
              <a:latin typeface="+mj-lt"/>
            </a:endParaRPr>
          </a:p>
          <a:p>
            <a:pPr lvl="0"/>
            <a:r>
              <a:rPr lang="nl-NL" dirty="0">
                <a:latin typeface="+mj-lt"/>
              </a:rPr>
              <a:t>Inhoudelijk en </a:t>
            </a:r>
            <a:r>
              <a:rPr lang="nl-NL" dirty="0" smtClean="0">
                <a:latin typeface="+mj-lt"/>
              </a:rPr>
              <a:t>financieel</a:t>
            </a:r>
            <a:endParaRPr lang="nl-NL" dirty="0">
              <a:latin typeface="+mj-lt"/>
            </a:endParaRPr>
          </a:p>
          <a:p>
            <a:pPr lvl="0"/>
            <a:r>
              <a:rPr lang="nl-NL" dirty="0">
                <a:latin typeface="+mj-lt"/>
              </a:rPr>
              <a:t>Regeren is vooruit zien!</a:t>
            </a:r>
          </a:p>
          <a:p>
            <a:pPr lvl="0"/>
            <a:r>
              <a:rPr lang="nl-NL" dirty="0">
                <a:latin typeface="+mj-lt"/>
              </a:rPr>
              <a:t>Doel en doelgroep afstemmen op lokale situatie</a:t>
            </a:r>
          </a:p>
          <a:p>
            <a:pPr lvl="0"/>
            <a:r>
              <a:rPr lang="nl-NL" dirty="0">
                <a:latin typeface="+mj-lt"/>
              </a:rPr>
              <a:t>Projectplan (samen) opstellen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1468-0718-4CFF-91DC-0C84CDBC0E89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Humanitas Match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" y="574235"/>
            <a:ext cx="2229836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594" y="86695"/>
            <a:ext cx="1663428" cy="91488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662" y="3270679"/>
            <a:ext cx="2525413" cy="293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16" y="31041"/>
            <a:ext cx="1626500" cy="83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1655805"/>
            <a:ext cx="9749953" cy="4533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dirty="0">
                <a:latin typeface="+mj-lt"/>
              </a:rPr>
              <a:t>Financieringsafspraken </a:t>
            </a:r>
            <a:r>
              <a:rPr lang="nl-NL" sz="4400" dirty="0" smtClean="0">
                <a:latin typeface="+mj-lt"/>
              </a:rPr>
              <a:t>maken</a:t>
            </a:r>
          </a:p>
          <a:p>
            <a:pPr marL="0" indent="0">
              <a:buNone/>
            </a:pPr>
            <a:endParaRPr lang="nl-NL" sz="1800" dirty="0">
              <a:latin typeface="+mj-lt"/>
            </a:endParaRPr>
          </a:p>
          <a:p>
            <a:pPr lvl="0"/>
            <a:r>
              <a:rPr lang="nl-NL" dirty="0">
                <a:latin typeface="+mj-lt"/>
              </a:rPr>
              <a:t>Een jaar is te kort!</a:t>
            </a:r>
          </a:p>
          <a:p>
            <a:pPr lvl="0"/>
            <a:r>
              <a:rPr lang="nl-NL" dirty="0">
                <a:latin typeface="+mj-lt"/>
              </a:rPr>
              <a:t>Tijdelijke fondsen, en daarna?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1468-0718-4CFF-91DC-0C84CDBC0E89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Humanitas Match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" y="574235"/>
            <a:ext cx="2229836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594" y="86695"/>
            <a:ext cx="1663428" cy="91488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508" y="2920185"/>
            <a:ext cx="2519876" cy="348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7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16" y="31041"/>
            <a:ext cx="1626500" cy="83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89215" y="1680518"/>
            <a:ext cx="9749953" cy="4533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dirty="0">
                <a:latin typeface="+mj-lt"/>
              </a:rPr>
              <a:t>Inrichten van het </a:t>
            </a:r>
            <a:r>
              <a:rPr lang="nl-NL" sz="4400" dirty="0" smtClean="0">
                <a:latin typeface="+mj-lt"/>
              </a:rPr>
              <a:t>project</a:t>
            </a:r>
          </a:p>
          <a:p>
            <a:pPr marL="0" indent="0">
              <a:buNone/>
            </a:pPr>
            <a:endParaRPr lang="nl-NL" sz="1800" dirty="0" smtClean="0">
              <a:latin typeface="+mj-lt"/>
            </a:endParaRPr>
          </a:p>
          <a:p>
            <a:pPr marL="0" indent="0">
              <a:buNone/>
            </a:pPr>
            <a:endParaRPr lang="nl-NL" sz="1800" dirty="0">
              <a:latin typeface="+mj-lt"/>
            </a:endParaRPr>
          </a:p>
          <a:p>
            <a:pPr marL="0" indent="0">
              <a:buNone/>
            </a:pPr>
            <a:endParaRPr lang="nl-NL" sz="1800" dirty="0">
              <a:latin typeface="+mj-lt"/>
            </a:endParaRPr>
          </a:p>
          <a:p>
            <a:pPr lvl="0"/>
            <a:r>
              <a:rPr lang="nl-NL" dirty="0">
                <a:latin typeface="+mj-lt"/>
              </a:rPr>
              <a:t>Coördinator werven</a:t>
            </a:r>
          </a:p>
          <a:p>
            <a:pPr lvl="0"/>
            <a:r>
              <a:rPr lang="nl-NL" dirty="0">
                <a:latin typeface="+mj-lt"/>
              </a:rPr>
              <a:t>Methodiek uitwerken</a:t>
            </a:r>
          </a:p>
          <a:p>
            <a:pPr lvl="0"/>
            <a:r>
              <a:rPr lang="nl-NL" dirty="0">
                <a:latin typeface="+mj-lt"/>
              </a:rPr>
              <a:t>Vrijwilligers werven en scholen</a:t>
            </a:r>
          </a:p>
          <a:p>
            <a:pPr lvl="0"/>
            <a:r>
              <a:rPr lang="nl-NL" dirty="0">
                <a:latin typeface="+mj-lt"/>
              </a:rPr>
              <a:t> Voorlichting bij verwijzers;  mogelijkheden en meerwaarde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1468-0718-4CFF-91DC-0C84CDBC0E89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Humanitas Match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" y="574235"/>
            <a:ext cx="2229836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594" y="86695"/>
            <a:ext cx="1663428" cy="91488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22" y="1749650"/>
            <a:ext cx="4413680" cy="271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62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16" y="31041"/>
            <a:ext cx="1626500" cy="83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1643448"/>
            <a:ext cx="9749953" cy="4533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dirty="0">
                <a:latin typeface="+mj-lt"/>
              </a:rPr>
              <a:t>Deuren </a:t>
            </a:r>
            <a:r>
              <a:rPr lang="nl-NL" sz="4400" dirty="0" smtClean="0">
                <a:latin typeface="+mj-lt"/>
              </a:rPr>
              <a:t>open</a:t>
            </a:r>
          </a:p>
          <a:p>
            <a:pPr lvl="0"/>
            <a:endParaRPr lang="nl-NL" sz="1800" dirty="0">
              <a:latin typeface="+mj-lt"/>
            </a:endParaRPr>
          </a:p>
          <a:p>
            <a:pPr lvl="0"/>
            <a:r>
              <a:rPr lang="nl-NL" dirty="0" smtClean="0">
                <a:latin typeface="+mj-lt"/>
              </a:rPr>
              <a:t>Aangeven </a:t>
            </a:r>
            <a:r>
              <a:rPr lang="nl-NL" dirty="0">
                <a:latin typeface="+mj-lt"/>
              </a:rPr>
              <a:t>dat deelnemers welkom zijn</a:t>
            </a:r>
          </a:p>
          <a:p>
            <a:pPr lvl="0"/>
            <a:r>
              <a:rPr lang="nl-NL" dirty="0">
                <a:latin typeface="+mj-lt"/>
              </a:rPr>
              <a:t>Intakes, koppelen en koppels aan het werk</a:t>
            </a:r>
          </a:p>
          <a:p>
            <a:pPr lvl="0"/>
            <a:r>
              <a:rPr lang="nl-NL" dirty="0">
                <a:latin typeface="+mj-lt"/>
              </a:rPr>
              <a:t>Monitoren en begeleiden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1468-0718-4CFF-91DC-0C84CDBC0E89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Humanitas Match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" y="574235"/>
            <a:ext cx="2229836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594" y="86695"/>
            <a:ext cx="1663428" cy="91488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417" y="3656820"/>
            <a:ext cx="4163584" cy="276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0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16" y="31041"/>
            <a:ext cx="1626500" cy="83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1655805"/>
            <a:ext cx="9749953" cy="4533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dirty="0">
                <a:latin typeface="+mj-lt"/>
              </a:rPr>
              <a:t>Draaien, evalueren en doorontwikkelen</a:t>
            </a:r>
          </a:p>
          <a:p>
            <a:pPr marL="0" lvl="0" indent="0">
              <a:buNone/>
            </a:pPr>
            <a:endParaRPr lang="nl-NL" sz="1800" dirty="0" smtClean="0">
              <a:latin typeface="+mj-lt"/>
            </a:endParaRPr>
          </a:p>
          <a:p>
            <a:pPr lvl="0"/>
            <a:r>
              <a:rPr lang="nl-NL" dirty="0" smtClean="0">
                <a:latin typeface="+mj-lt"/>
              </a:rPr>
              <a:t>Volgen </a:t>
            </a:r>
            <a:r>
              <a:rPr lang="nl-NL" dirty="0">
                <a:latin typeface="+mj-lt"/>
              </a:rPr>
              <a:t>en eventueel bijstellen</a:t>
            </a:r>
          </a:p>
          <a:p>
            <a:pPr lvl="0"/>
            <a:r>
              <a:rPr lang="nl-NL" dirty="0">
                <a:latin typeface="+mj-lt"/>
              </a:rPr>
              <a:t>Aangaan van meer structurele samenwerkingsrelaties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1468-0718-4CFF-91DC-0C84CDBC0E89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Humanitas Match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" y="574235"/>
            <a:ext cx="2229836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594" y="86695"/>
            <a:ext cx="1663428" cy="914885"/>
          </a:xfrm>
          <a:prstGeom prst="rect">
            <a:avLst/>
          </a:prstGeom>
        </p:spPr>
      </p:pic>
      <p:grpSp>
        <p:nvGrpSpPr>
          <p:cNvPr id="9" name="Groep 1"/>
          <p:cNvGrpSpPr>
            <a:grpSpLocks/>
          </p:cNvGrpSpPr>
          <p:nvPr/>
        </p:nvGrpSpPr>
        <p:grpSpPr bwMode="auto">
          <a:xfrm>
            <a:off x="7369122" y="3821172"/>
            <a:ext cx="3684459" cy="2071988"/>
            <a:chOff x="2939243" y="3292624"/>
            <a:chExt cx="6659501" cy="5760640"/>
          </a:xfrm>
        </p:grpSpPr>
        <p:pic>
          <p:nvPicPr>
            <p:cNvPr id="10" name="Picture 2" descr="C:\Invest to Grow\2014\Invest to Grow\Bewustzijn, betrokkenheid en veiligheid\Humanitas Twente\Organisatie en marketingontwikkeling\MenC\Beelden en foto's\wetransfer-b15cf8\beugel jonge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400" y="3292624"/>
              <a:ext cx="2427802" cy="3649306"/>
            </a:xfrm>
            <a:prstGeom prst="rect">
              <a:avLst/>
            </a:prstGeom>
            <a:noFill/>
            <a:effectLst>
              <a:reflection blurRad="6350" stA="50000" endA="300" endPos="90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Invest to Grow\2014\Invest to Grow\Bewustzijn, betrokkenheid en veiligheid\Humanitas Twente\Organisatie en marketingontwikkeling\MenC\Beelden en foto's\wetransfer-b15cf8\meisje lachend 3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196" y="5884912"/>
              <a:ext cx="4051548" cy="2698394"/>
            </a:xfrm>
            <a:prstGeom prst="rect">
              <a:avLst/>
            </a:prstGeom>
            <a:noFill/>
            <a:effectLst>
              <a:reflection blurRad="6350" stA="50000" endA="300" endPos="90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Invest to Grow\2014\Invest to Grow\Bewustzijn, betrokkenheid en veiligheid\Humanitas Twente\Organisatie en marketingontwikkeling\MenC\Beelden en foto's\wetransfer-b15cf8\meisje lachend 4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105" y="3601244"/>
              <a:ext cx="2663502" cy="2537780"/>
            </a:xfrm>
            <a:prstGeom prst="rect">
              <a:avLst/>
            </a:prstGeom>
            <a:noFill/>
            <a:effectLst>
              <a:reflection blurRad="6350" stA="50000" endA="300" endPos="90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" descr="C:\Invest to Grow\2014\Invest to Grow\Bewustzijn, betrokkenheid en veiligheid\Humanitas Twente\Organisatie en marketingontwikkeling\MenC\Beelden en foto's\wetransfer-b15cf8\jongen lachend 4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567"/>
            <a:stretch/>
          </p:blipFill>
          <p:spPr bwMode="auto">
            <a:xfrm>
              <a:off x="2939243" y="6028928"/>
              <a:ext cx="3059101" cy="3024336"/>
            </a:xfrm>
            <a:prstGeom prst="rect">
              <a:avLst/>
            </a:prstGeom>
            <a:noFill/>
            <a:effectLst>
              <a:reflection blurRad="6350" stA="50000" endA="300" endPos="90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819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16" y="31041"/>
            <a:ext cx="1626500" cy="83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1643448"/>
            <a:ext cx="9749953" cy="4533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dirty="0">
                <a:latin typeface="+mj-lt"/>
              </a:rPr>
              <a:t>Meer </a:t>
            </a:r>
            <a:r>
              <a:rPr lang="nl-NL" sz="4400" dirty="0" smtClean="0">
                <a:latin typeface="+mj-lt"/>
              </a:rPr>
              <a:t>informatie</a:t>
            </a:r>
          </a:p>
          <a:p>
            <a:pPr marL="0" indent="0">
              <a:spcAft>
                <a:spcPts val="600"/>
              </a:spcAft>
              <a:buNone/>
            </a:pPr>
            <a:endParaRPr lang="nl-NL" sz="3200" b="1" i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nl-NL" sz="3200" dirty="0" smtClean="0">
                <a:latin typeface="+mj-lt"/>
              </a:rPr>
              <a:t>Masters </a:t>
            </a:r>
            <a:r>
              <a:rPr lang="nl-NL" sz="3200" dirty="0">
                <a:latin typeface="+mj-lt"/>
              </a:rPr>
              <a:t>in Mentoring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dirty="0">
                <a:latin typeface="+mj-lt"/>
                <a:hlinkClick r:id="rId3"/>
              </a:rPr>
              <a:t>http://</a:t>
            </a:r>
            <a:r>
              <a:rPr lang="nl-NL" dirty="0" smtClean="0">
                <a:latin typeface="+mj-lt"/>
                <a:hlinkClick r:id="rId3"/>
              </a:rPr>
              <a:t>www.oranjefonds.nl/deelnemers-masters-mentoring</a:t>
            </a:r>
            <a:r>
              <a:rPr lang="nl-NL" dirty="0" smtClean="0">
                <a:latin typeface="+mj-lt"/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endParaRPr lang="nl-NL" dirty="0">
              <a:latin typeface="+mj-l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l-NL" dirty="0" smtClean="0">
                <a:latin typeface="+mj-lt"/>
              </a:rPr>
              <a:t>Humanitas Match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u="sng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4" invalidUrl="http:///"/>
              </a:rPr>
              <a:t>http</a:t>
            </a:r>
            <a:r>
              <a:rPr lang="nl-NL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hlinkClick r:id="rId5" invalidUrl="http:///"/>
              </a:rPr>
              <a:t>://</a:t>
            </a:r>
            <a:r>
              <a:rPr lang="nl-NL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www.humanitasmatch.nl</a:t>
            </a:r>
            <a:endParaRPr lang="nl-NL" u="sng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spcAft>
                <a:spcPts val="600"/>
              </a:spcAft>
              <a:buNone/>
            </a:pP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1468-0718-4CFF-91DC-0C84CDBC0E89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Humanitas Match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" y="574235"/>
            <a:ext cx="2229836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7594" y="86695"/>
            <a:ext cx="1663428" cy="91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3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</TotalTime>
  <Words>220</Words>
  <Application>Microsoft Office PowerPoint</Application>
  <PresentationFormat>Aangepast</PresentationFormat>
  <Paragraphs>79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Kantoorthema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Wilma Gillis</dc:creator>
  <cp:lastModifiedBy>Michelle Emmen</cp:lastModifiedBy>
  <cp:revision>76</cp:revision>
  <cp:lastPrinted>2014-07-17T07:30:28Z</cp:lastPrinted>
  <dcterms:created xsi:type="dcterms:W3CDTF">2014-07-16T09:51:49Z</dcterms:created>
  <dcterms:modified xsi:type="dcterms:W3CDTF">2015-02-02T15:52:15Z</dcterms:modified>
</cp:coreProperties>
</file>