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9" r:id="rId2"/>
    <p:sldId id="265" r:id="rId3"/>
    <p:sldId id="272" r:id="rId4"/>
    <p:sldId id="266" r:id="rId5"/>
    <p:sldId id="258" r:id="rId6"/>
    <p:sldId id="273" r:id="rId7"/>
  </p:sldIdLst>
  <p:sldSz cx="9144000" cy="6858000" type="screen4x3"/>
  <p:notesSz cx="6797675" cy="9926638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334"/>
    <a:srgbClr val="E37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94" autoAdjust="0"/>
  </p:normalViewPr>
  <p:slideViewPr>
    <p:cSldViewPr snapToGrid="0" snapToObjects="1">
      <p:cViewPr>
        <p:scale>
          <a:sx n="104" d="100"/>
          <a:sy n="104" d="100"/>
        </p:scale>
        <p:origin x="-1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-3336" y="-12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FF831-B36F-4FA2-BFAF-CFB2119E6830}" type="datetimeFigureOut">
              <a:rPr lang="nl-NL" smtClean="0"/>
              <a:t>2-2-2015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13C4E-B08D-4C26-8922-C51B7753B6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0783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b="1" dirty="0" smtClean="0"/>
              <a:t>Doelstelling: bevorderen natuureducatie, behoud landschappelijke waarden, opvang verwaarloosde dieren: nee</a:t>
            </a:r>
          </a:p>
          <a:p>
            <a:pPr eaLnBrk="1" hangingPunct="1"/>
            <a:r>
              <a:rPr lang="nl-NL" b="1" dirty="0" smtClean="0"/>
              <a:t>Maatschappelijke relevantie: wat voegt het toe op dat wat er al is? Waarom lukt het via welzijnswerk bijvoorbeeld niet om een bepaalde groep mensen te betrekken en met het project wel? </a:t>
            </a:r>
          </a:p>
          <a:p>
            <a:pPr eaLnBrk="1" hangingPunct="1"/>
            <a:r>
              <a:rPr lang="nl-NL" b="1" dirty="0" smtClean="0"/>
              <a:t>Draagvlak: doelgroep, maar ook samenwerkingspartners? </a:t>
            </a:r>
          </a:p>
          <a:p>
            <a:pPr eaLnBrk="1" hangingPunct="1"/>
            <a:r>
              <a:rPr lang="nl-NL" b="1" dirty="0" smtClean="0"/>
              <a:t>Last but </a:t>
            </a:r>
            <a:r>
              <a:rPr lang="nl-NL" b="1" dirty="0" err="1" smtClean="0"/>
              <a:t>not</a:t>
            </a:r>
            <a:r>
              <a:rPr lang="nl-NL" b="1" dirty="0" smtClean="0"/>
              <a:t> </a:t>
            </a:r>
            <a:r>
              <a:rPr lang="nl-NL" b="1" dirty="0" err="1" smtClean="0"/>
              <a:t>least</a:t>
            </a:r>
            <a:r>
              <a:rPr lang="nl-NL" b="1" dirty="0" smtClean="0"/>
              <a:t>: in kader van alle ontwikkelingen, waarin steeds meer aan de eigen kracht van burgers wordt toevertrouwd: vrijwillige inzet. Hoe vind je die, hoe bind je die? Wat doen die vrijwilligers dan, deskundigheidsbevordering.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13C4E-B08D-4C26-8922-C51B7753B63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2517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0" hasCustomPrompt="1"/>
          </p:nvPr>
        </p:nvSpPr>
        <p:spPr>
          <a:xfrm>
            <a:off x="4" y="0"/>
            <a:ext cx="9144000" cy="6858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aseline="0"/>
            </a:lvl1pPr>
          </a:lstStyle>
          <a:p>
            <a:r>
              <a:rPr lang="nl-NL" dirty="0" smtClean="0"/>
              <a:t>Titel dia. Afbeelding, 720x540 pixels. </a:t>
            </a:r>
          </a:p>
          <a:p>
            <a:endParaRPr lang="nl-NL" dirty="0" smtClean="0"/>
          </a:p>
          <a:p>
            <a:r>
              <a:rPr lang="nl-NL" smtClean="0"/>
              <a:t>LET OP!</a:t>
            </a:r>
          </a:p>
          <a:p>
            <a:r>
              <a:rPr lang="nl-NL" dirty="0" smtClean="0"/>
              <a:t>Afbeelding invoegen als achtergrond en vervolgens dit kader verwijderen.  </a:t>
            </a:r>
            <a:endParaRPr lang="nl-NL" dirty="0"/>
          </a:p>
        </p:txBody>
      </p:sp>
      <p:pic>
        <p:nvPicPr>
          <p:cNvPr id="9" name="Afbeelding 8" descr="pp-tekstvla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3629" y="3905334"/>
            <a:ext cx="5540375" cy="2590800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3955083" y="3896811"/>
            <a:ext cx="5180393" cy="1242694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defRPr sz="2400" baseline="0">
                <a:solidFill>
                  <a:srgbClr val="141334"/>
                </a:solidFill>
              </a:defRPr>
            </a:lvl1pPr>
          </a:lstStyle>
          <a:p>
            <a:r>
              <a:rPr lang="nl-NL" dirty="0" smtClean="0"/>
              <a:t>Dia begin/eind. </a:t>
            </a:r>
            <a:r>
              <a:rPr lang="nl-NL" dirty="0" err="1" smtClean="0"/>
              <a:t>Verdana</a:t>
            </a:r>
            <a:r>
              <a:rPr lang="nl-NL" dirty="0" smtClean="0"/>
              <a:t>, corps 24 </a:t>
            </a:r>
            <a:r>
              <a:rPr lang="nl-NL" dirty="0" err="1" smtClean="0"/>
              <a:t>pt</a:t>
            </a:r>
            <a:r>
              <a:rPr lang="nl-NL" dirty="0" smtClean="0"/>
              <a:t>, interlinie 36 </a:t>
            </a:r>
            <a:r>
              <a:rPr lang="nl-NL" dirty="0" err="1" smtClean="0"/>
              <a:t>pt</a:t>
            </a:r>
            <a:r>
              <a:rPr lang="nl-NL" dirty="0" smtClean="0"/>
              <a:t>, OF blauw</a:t>
            </a:r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groot beel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3770" y="114829"/>
            <a:ext cx="8491258" cy="1143000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defRPr sz="2500" baseline="0"/>
            </a:lvl1pPr>
          </a:lstStyle>
          <a:p>
            <a:r>
              <a:rPr lang="nl-NL" dirty="0" smtClean="0"/>
              <a:t>Dia tekst groot beeld. </a:t>
            </a:r>
            <a:r>
              <a:rPr lang="nl-NL" dirty="0" err="1" smtClean="0"/>
              <a:t>Verdana</a:t>
            </a:r>
            <a:r>
              <a:rPr lang="nl-NL" dirty="0" smtClean="0"/>
              <a:t>, corps 25 </a:t>
            </a:r>
            <a:r>
              <a:rPr lang="nl-NL" dirty="0" err="1" smtClean="0"/>
              <a:t>pt</a:t>
            </a:r>
            <a:r>
              <a:rPr lang="nl-NL" dirty="0" smtClean="0"/>
              <a:t>, interlinie 36 </a:t>
            </a:r>
            <a:r>
              <a:rPr lang="nl-NL" dirty="0" err="1" smtClean="0"/>
              <a:t>pt</a:t>
            </a:r>
            <a:r>
              <a:rPr lang="nl-NL" dirty="0" smtClean="0"/>
              <a:t>, OF oranje</a:t>
            </a:r>
            <a:endParaRPr lang="nl-NL" dirty="0"/>
          </a:p>
        </p:txBody>
      </p:sp>
      <p:pic>
        <p:nvPicPr>
          <p:cNvPr id="3" name="Afbeelding 2" descr="logo klei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0125" y="5765800"/>
            <a:ext cx="4333875" cy="1092200"/>
          </a:xfrm>
          <a:prstGeom prst="rect">
            <a:avLst/>
          </a:prstGeom>
        </p:spPr>
      </p:pic>
      <p:sp>
        <p:nvSpPr>
          <p:cNvPr id="6" name="Tijdelijke aanduiding voor afbeelding 5"/>
          <p:cNvSpPr>
            <a:spLocks noGrp="1"/>
          </p:cNvSpPr>
          <p:nvPr>
            <p:ph type="pic" sz="quarter" idx="10" hasCustomPrompt="1"/>
          </p:nvPr>
        </p:nvSpPr>
        <p:spPr>
          <a:xfrm>
            <a:off x="3590925" y="1438275"/>
            <a:ext cx="5553075" cy="339725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aseline="0"/>
            </a:lvl1pPr>
          </a:lstStyle>
          <a:p>
            <a:r>
              <a:rPr lang="nl-NL" dirty="0" smtClean="0"/>
              <a:t>Ruimte voor grote afbeelding, 439x269 pixels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1" hasCustomPrompt="1"/>
          </p:nvPr>
        </p:nvSpPr>
        <p:spPr>
          <a:xfrm>
            <a:off x="263771" y="1395659"/>
            <a:ext cx="3226142" cy="343986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aseline="0"/>
            </a:lvl1pPr>
          </a:lstStyle>
          <a:p>
            <a:pPr lvl="0"/>
            <a:r>
              <a:rPr lang="nl-NL" dirty="0" err="1" smtClean="0"/>
              <a:t>Verdana</a:t>
            </a:r>
            <a:r>
              <a:rPr lang="nl-NL" dirty="0" smtClean="0"/>
              <a:t>, corps 16 </a:t>
            </a:r>
            <a:r>
              <a:rPr lang="nl-NL" dirty="0" err="1" smtClean="0"/>
              <a:t>pt</a:t>
            </a:r>
            <a:r>
              <a:rPr lang="nl-NL" dirty="0" smtClean="0"/>
              <a:t>, interlinie 24 </a:t>
            </a:r>
            <a:r>
              <a:rPr lang="nl-NL" dirty="0" err="1" smtClean="0"/>
              <a:t>pt</a:t>
            </a:r>
            <a:r>
              <a:rPr lang="nl-NL" dirty="0" smtClean="0"/>
              <a:t>, OF blauw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klein beel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logo klei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0125" y="5765800"/>
            <a:ext cx="4333875" cy="1092200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263770" y="114829"/>
            <a:ext cx="8491258" cy="1143000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defRPr sz="2500" baseline="0"/>
            </a:lvl1pPr>
          </a:lstStyle>
          <a:p>
            <a:r>
              <a:rPr lang="nl-NL" dirty="0" smtClean="0"/>
              <a:t>Dia tekst klein beeld. </a:t>
            </a:r>
            <a:r>
              <a:rPr lang="nl-NL" dirty="0" err="1" smtClean="0"/>
              <a:t>Verdana</a:t>
            </a:r>
            <a:r>
              <a:rPr lang="nl-NL" dirty="0" smtClean="0"/>
              <a:t>, corps 25 </a:t>
            </a:r>
            <a:r>
              <a:rPr lang="nl-NL" dirty="0" err="1" smtClean="0"/>
              <a:t>pt</a:t>
            </a:r>
            <a:r>
              <a:rPr lang="nl-NL" dirty="0" smtClean="0"/>
              <a:t>, interlinie 36 </a:t>
            </a:r>
            <a:r>
              <a:rPr lang="nl-NL" dirty="0" err="1" smtClean="0"/>
              <a:t>pt</a:t>
            </a:r>
            <a:r>
              <a:rPr lang="nl-NL" dirty="0" smtClean="0"/>
              <a:t>, OF oranje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263770" y="1392406"/>
            <a:ext cx="5251759" cy="4044264"/>
          </a:xfrm>
        </p:spPr>
        <p:txBody>
          <a:bodyPr/>
          <a:lstStyle>
            <a:lvl1pPr marL="0" indent="0">
              <a:defRPr baseline="0"/>
            </a:lvl1pPr>
          </a:lstStyle>
          <a:p>
            <a:pPr lvl="0"/>
            <a:r>
              <a:rPr lang="nl-NL" dirty="0" smtClean="0"/>
              <a:t>Lettertype </a:t>
            </a:r>
            <a:r>
              <a:rPr lang="nl-NL" dirty="0" err="1" smtClean="0"/>
              <a:t>Verdana</a:t>
            </a:r>
            <a:r>
              <a:rPr lang="nl-NL" dirty="0" smtClean="0"/>
              <a:t>, corps 16 </a:t>
            </a:r>
            <a:r>
              <a:rPr lang="nl-NL" dirty="0" err="1" smtClean="0"/>
              <a:t>pt</a:t>
            </a:r>
            <a:r>
              <a:rPr lang="nl-NL" dirty="0" smtClean="0"/>
              <a:t>, interlinie 24 </a:t>
            </a:r>
            <a:r>
              <a:rPr lang="nl-NL" dirty="0" err="1" smtClean="0"/>
              <a:t>pt</a:t>
            </a:r>
            <a:r>
              <a:rPr lang="nl-NL" dirty="0" smtClean="0"/>
              <a:t>, OF blauw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1" hasCustomPrompt="1"/>
          </p:nvPr>
        </p:nvSpPr>
        <p:spPr>
          <a:xfrm>
            <a:off x="5640386" y="1514075"/>
            <a:ext cx="3503614" cy="3922595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nl-NL" dirty="0" smtClean="0"/>
              <a:t>Ruimte voor kleine afbeelding, 278x309 pixels</a:t>
            </a:r>
          </a:p>
          <a:p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logo klei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0125" y="5765800"/>
            <a:ext cx="4333875" cy="1092200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263770" y="114829"/>
            <a:ext cx="8491258" cy="1143000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defRPr sz="2500" baseline="0"/>
            </a:lvl1pPr>
          </a:lstStyle>
          <a:p>
            <a:r>
              <a:rPr lang="nl-NL" dirty="0" smtClean="0"/>
              <a:t>Dia tekst. </a:t>
            </a:r>
            <a:r>
              <a:rPr lang="nl-NL" dirty="0" err="1" smtClean="0"/>
              <a:t>Verdana</a:t>
            </a:r>
            <a:r>
              <a:rPr lang="nl-NL" dirty="0" smtClean="0"/>
              <a:t>, corps 25 </a:t>
            </a:r>
            <a:r>
              <a:rPr lang="nl-NL" dirty="0" err="1" smtClean="0"/>
              <a:t>pt</a:t>
            </a:r>
            <a:r>
              <a:rPr lang="nl-NL" dirty="0" smtClean="0"/>
              <a:t>, interlinie 36 </a:t>
            </a:r>
            <a:r>
              <a:rPr lang="nl-NL" dirty="0" err="1" smtClean="0"/>
              <a:t>pt</a:t>
            </a:r>
            <a:r>
              <a:rPr lang="nl-NL" dirty="0" smtClean="0"/>
              <a:t>, OF oranje</a:t>
            </a:r>
            <a:endParaRPr lang="nl-NL" dirty="0"/>
          </a:p>
        </p:txBody>
      </p:sp>
      <p:sp>
        <p:nvSpPr>
          <p:cNvPr id="5" name="Tijdelijke aanduiding voor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263770" y="1392406"/>
            <a:ext cx="5251759" cy="4044264"/>
          </a:xfrm>
        </p:spPr>
        <p:txBody>
          <a:bodyPr/>
          <a:lstStyle>
            <a:lvl1pPr marL="0" indent="0">
              <a:defRPr baseline="0"/>
            </a:lvl1pPr>
          </a:lstStyle>
          <a:p>
            <a:pPr lvl="0"/>
            <a:r>
              <a:rPr lang="nl-NL" dirty="0" smtClean="0"/>
              <a:t>Lettertype </a:t>
            </a:r>
            <a:r>
              <a:rPr lang="nl-NL" dirty="0" err="1" smtClean="0"/>
              <a:t>Verdana</a:t>
            </a:r>
            <a:r>
              <a:rPr lang="nl-NL" dirty="0" smtClean="0"/>
              <a:t>, corps 16 </a:t>
            </a:r>
            <a:r>
              <a:rPr lang="nl-NL" dirty="0" err="1" smtClean="0"/>
              <a:t>pt</a:t>
            </a:r>
            <a:r>
              <a:rPr lang="nl-NL" dirty="0" smtClean="0"/>
              <a:t>, interlinie 24 </a:t>
            </a:r>
            <a:r>
              <a:rPr lang="nl-NL" dirty="0" err="1" smtClean="0"/>
              <a:t>pt</a:t>
            </a:r>
            <a:r>
              <a:rPr lang="nl-NL" dirty="0" smtClean="0"/>
              <a:t>, OF blauw</a:t>
            </a:r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55359" y="123240"/>
            <a:ext cx="87015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err="1" smtClean="0"/>
              <a:t>Powerpointpresentatie</a:t>
            </a:r>
            <a:r>
              <a:rPr lang="nl-NL" dirty="0" smtClean="0"/>
              <a:t> Oranje Fonds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55359" y="137096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457200" rtl="0" eaLnBrk="1" latinLnBrk="0" hangingPunct="1">
        <a:lnSpc>
          <a:spcPts val="3600"/>
        </a:lnSpc>
        <a:spcBef>
          <a:spcPct val="0"/>
        </a:spcBef>
        <a:buNone/>
        <a:defRPr sz="2600" b="0" i="0" kern="1200" baseline="0">
          <a:solidFill>
            <a:srgbClr val="E37623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ts val="0"/>
        </a:spcBef>
        <a:buFont typeface="Arial"/>
        <a:buNone/>
        <a:defRPr sz="1600" b="0" i="0" kern="1200">
          <a:solidFill>
            <a:srgbClr val="141334"/>
          </a:solidFill>
          <a:latin typeface="Verdana"/>
          <a:ea typeface="+mn-ea"/>
          <a:cs typeface="Verdana"/>
        </a:defRPr>
      </a:lvl1pPr>
      <a:lvl2pPr marL="0" indent="0" algn="l" defTabSz="457200" rtl="0" eaLnBrk="1" latinLnBrk="0" hangingPunct="1">
        <a:lnSpc>
          <a:spcPts val="2400"/>
        </a:lnSpc>
        <a:spcBef>
          <a:spcPts val="0"/>
        </a:spcBef>
        <a:buFont typeface="Arial"/>
        <a:buNone/>
        <a:defRPr sz="1600" b="0" i="0" kern="1200">
          <a:solidFill>
            <a:srgbClr val="141334"/>
          </a:solidFill>
          <a:latin typeface="Verdana"/>
          <a:ea typeface="+mn-ea"/>
          <a:cs typeface="Verdana"/>
        </a:defRPr>
      </a:lvl2pPr>
      <a:lvl3pPr marL="0" indent="0" algn="l" defTabSz="457200" rtl="0" eaLnBrk="1" latinLnBrk="0" hangingPunct="1">
        <a:lnSpc>
          <a:spcPts val="2400"/>
        </a:lnSpc>
        <a:spcBef>
          <a:spcPts val="0"/>
        </a:spcBef>
        <a:buFont typeface="Arial"/>
        <a:buNone/>
        <a:defRPr sz="1600" b="0" i="0" kern="1200">
          <a:solidFill>
            <a:srgbClr val="141334"/>
          </a:solidFill>
          <a:latin typeface="Verdana"/>
          <a:ea typeface="+mn-ea"/>
          <a:cs typeface="Verdana"/>
        </a:defRPr>
      </a:lvl3pPr>
      <a:lvl4pPr marL="0" indent="0" algn="l" defTabSz="457200" rtl="0" eaLnBrk="1" latinLnBrk="0" hangingPunct="1">
        <a:lnSpc>
          <a:spcPts val="2400"/>
        </a:lnSpc>
        <a:spcBef>
          <a:spcPts val="0"/>
        </a:spcBef>
        <a:buFont typeface="Arial"/>
        <a:buNone/>
        <a:defRPr sz="1600" b="0" i="0" kern="1200">
          <a:solidFill>
            <a:srgbClr val="141334"/>
          </a:solidFill>
          <a:latin typeface="Verdana"/>
          <a:ea typeface="+mn-ea"/>
          <a:cs typeface="Verdana"/>
        </a:defRPr>
      </a:lvl4pPr>
      <a:lvl5pPr marL="0" indent="0" algn="l" defTabSz="457200" rtl="0" eaLnBrk="1" latinLnBrk="0" hangingPunct="1">
        <a:lnSpc>
          <a:spcPts val="2400"/>
        </a:lnSpc>
        <a:spcBef>
          <a:spcPts val="0"/>
        </a:spcBef>
        <a:buFont typeface="Arial"/>
        <a:buNone/>
        <a:defRPr sz="1600" b="0" i="0" kern="1200">
          <a:solidFill>
            <a:srgbClr val="141334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anjefonds.nl/sites/default/files/atoms/files/Evaluatieonderzoek%20ISW%20en%20RuG.pdf" TargetMode="External"/><Relationship Id="rId2" Type="http://schemas.openxmlformats.org/officeDocument/2006/relationships/hyperlink" Target="http://www.oranjefonds.nl/sites/default/files/atoms/files/TWEE%20magazine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oranjefonds.nl/mentorprogramm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Oranje Fonds &amp; </a:t>
            </a:r>
            <a:r>
              <a:rPr lang="nl-NL" b="1" dirty="0" err="1" smtClean="0"/>
              <a:t>mentoring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2000" dirty="0" smtClean="0"/>
              <a:t>Niels van Zeben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15887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Waarom steunt het Oranje Fonds </a:t>
            </a:r>
            <a:r>
              <a:rPr lang="nl-NL" b="1" dirty="0" err="1"/>
              <a:t>mentoring</a:t>
            </a:r>
            <a:r>
              <a:rPr lang="nl-NL" b="1" dirty="0"/>
              <a:t>?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263770" y="1392406"/>
            <a:ext cx="6075422" cy="4523762"/>
          </a:xfrm>
        </p:spPr>
        <p:txBody>
          <a:bodyPr>
            <a:normAutofit fontScale="92500"/>
          </a:bodyPr>
          <a:lstStyle/>
          <a:p>
            <a:r>
              <a:rPr lang="nl-NL" b="1" dirty="0" smtClean="0">
                <a:solidFill>
                  <a:schemeClr val="accent1">
                    <a:lumMod val="50000"/>
                  </a:schemeClr>
                </a:solidFill>
              </a:rPr>
              <a:t>Kwetsbare doelgroep: </a:t>
            </a:r>
            <a:r>
              <a:rPr lang="nl-NL" dirty="0" smtClean="0">
                <a:solidFill>
                  <a:schemeClr val="accent1">
                    <a:lumMod val="50000"/>
                  </a:schemeClr>
                </a:solidFill>
              </a:rPr>
              <a:t>steuntje in de rug voor jongeren die niet sterk staan in onderwijs, zorg, welzijn</a:t>
            </a:r>
          </a:p>
          <a:p>
            <a:endParaRPr lang="nl-NL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l-NL" b="1" dirty="0" smtClean="0">
                <a:solidFill>
                  <a:schemeClr val="accent1">
                    <a:lumMod val="50000"/>
                  </a:schemeClr>
                </a:solidFill>
              </a:rPr>
              <a:t>Herhaalde ontmoeting: </a:t>
            </a:r>
            <a:r>
              <a:rPr lang="nl-NL" dirty="0" smtClean="0">
                <a:solidFill>
                  <a:schemeClr val="accent1">
                    <a:lumMod val="50000"/>
                  </a:schemeClr>
                </a:solidFill>
              </a:rPr>
              <a:t>ontwikkeling vertrouwensband </a:t>
            </a:r>
          </a:p>
          <a:p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accent1">
                    <a:lumMod val="50000"/>
                  </a:schemeClr>
                </a:solidFill>
              </a:rPr>
              <a:t>Ook: nieuwe verbindingen tussen welzijn &amp; onderwijs, formele &amp; informele zorg - pedagogische </a:t>
            </a:r>
            <a:r>
              <a:rPr lang="nl-NL" dirty="0" err="1" smtClean="0">
                <a:solidFill>
                  <a:schemeClr val="accent1">
                    <a:lumMod val="50000"/>
                  </a:schemeClr>
                </a:solidFill>
              </a:rPr>
              <a:t>civil</a:t>
            </a:r>
            <a:r>
              <a:rPr lang="nl-NL" dirty="0" smtClean="0">
                <a:solidFill>
                  <a:schemeClr val="accent1">
                    <a:lumMod val="50000"/>
                  </a:schemeClr>
                </a:solidFill>
              </a:rPr>
              <a:t> society!</a:t>
            </a: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nl-NL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l-NL" b="1" dirty="0" smtClean="0">
                <a:solidFill>
                  <a:schemeClr val="accent1">
                    <a:lumMod val="50000"/>
                  </a:schemeClr>
                </a:solidFill>
              </a:rPr>
              <a:t>Maatschappelijke betrokkenheid: </a:t>
            </a:r>
            <a:r>
              <a:rPr lang="nl-NL" dirty="0" smtClean="0">
                <a:solidFill>
                  <a:schemeClr val="accent1">
                    <a:lumMod val="50000"/>
                  </a:schemeClr>
                </a:solidFill>
              </a:rPr>
              <a:t>mobiliseren van steun ‘van onderop’:&gt; 1/3 van vrijwilligers 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niet </a:t>
            </a:r>
            <a:r>
              <a:rPr lang="nl-NL" dirty="0" smtClean="0">
                <a:solidFill>
                  <a:schemeClr val="accent1">
                    <a:lumMod val="50000"/>
                  </a:schemeClr>
                </a:solidFill>
              </a:rPr>
              <a:t>eerder actief!</a:t>
            </a:r>
          </a:p>
          <a:p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l-NL" b="1" dirty="0" smtClean="0">
                <a:solidFill>
                  <a:schemeClr val="accent1">
                    <a:lumMod val="50000"/>
                  </a:schemeClr>
                </a:solidFill>
              </a:rPr>
              <a:t>Sociale beweging verduurzamen: </a:t>
            </a:r>
            <a:r>
              <a:rPr lang="nl-NL" dirty="0" smtClean="0">
                <a:solidFill>
                  <a:schemeClr val="accent1">
                    <a:lumMod val="50000"/>
                  </a:schemeClr>
                </a:solidFill>
              </a:rPr>
              <a:t>er is reële slagingskans op duurzame lokale vestiging van </a:t>
            </a:r>
            <a:r>
              <a:rPr lang="nl-NL" dirty="0" err="1" smtClean="0">
                <a:solidFill>
                  <a:schemeClr val="accent1">
                    <a:lumMod val="50000"/>
                  </a:schemeClr>
                </a:solidFill>
              </a:rPr>
              <a:t>mentoring</a:t>
            </a: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Tijdelijke aanduiding voor afbeelding 8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92" y="1527518"/>
            <a:ext cx="2804807" cy="3113335"/>
          </a:xfrm>
        </p:spPr>
      </p:pic>
    </p:spTree>
    <p:extLst>
      <p:ext uri="{BB962C8B-B14F-4D97-AF65-F5344CB8AC3E}">
        <p14:creationId xmlns:p14="http://schemas.microsoft.com/office/powerpoint/2010/main" val="3657165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Beelden zeggen meer dan woorden</a:t>
            </a:r>
            <a:endParaRPr lang="nl-NL" b="1" dirty="0"/>
          </a:p>
        </p:txBody>
      </p:sp>
      <p:pic>
        <p:nvPicPr>
          <p:cNvPr id="7" name="Tijdelijke aanduiding voor afbeelding 2" descr="figuur 2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-832105" y="1039050"/>
            <a:ext cx="7136685" cy="3907854"/>
          </a:xfrm>
        </p:spPr>
      </p:pic>
      <p:pic>
        <p:nvPicPr>
          <p:cNvPr id="8" name="Tijdelijke aanduiding voor afbeelding 2" descr="figuur 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632" y="2258568"/>
            <a:ext cx="5706246" cy="335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32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Wat doen Masters in </a:t>
            </a:r>
            <a:r>
              <a:rPr lang="nl-NL" b="1" dirty="0" err="1" smtClean="0"/>
              <a:t>Mentoring</a:t>
            </a:r>
            <a:r>
              <a:rPr lang="nl-NL" b="1" dirty="0" smtClean="0"/>
              <a:t>?</a:t>
            </a:r>
            <a:endParaRPr lang="nl-NL" b="1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nl-NL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nl-NL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b="1" dirty="0" smtClean="0">
                <a:solidFill>
                  <a:schemeClr val="accent1">
                    <a:lumMod val="50000"/>
                  </a:schemeClr>
                </a:solidFill>
              </a:rPr>
              <a:t>Kennis &amp; expertise delen</a:t>
            </a:r>
            <a:endParaRPr lang="nl-NL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nl-NL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Kennis </a:t>
            </a:r>
            <a:r>
              <a:rPr lang="nl-NL" b="1" dirty="0" smtClean="0">
                <a:solidFill>
                  <a:schemeClr val="accent1">
                    <a:lumMod val="50000"/>
                  </a:schemeClr>
                </a:solidFill>
              </a:rPr>
              <a:t>&amp; expertise ontwikkelen</a:t>
            </a:r>
            <a:endParaRPr lang="nl-NL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nl-NL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b="1" dirty="0" err="1">
                <a:solidFill>
                  <a:schemeClr val="accent1">
                    <a:lumMod val="50000"/>
                  </a:schemeClr>
                </a:solidFill>
              </a:rPr>
              <a:t>Mentoring</a:t>
            </a:r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 zichtbaar </a:t>
            </a:r>
            <a:r>
              <a:rPr lang="nl-NL" b="1" dirty="0" smtClean="0">
                <a:solidFill>
                  <a:schemeClr val="accent1">
                    <a:lumMod val="50000"/>
                  </a:schemeClr>
                </a:solidFill>
              </a:rPr>
              <a:t>maken</a:t>
            </a:r>
          </a:p>
          <a:p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‘Van onderop</a:t>
            </a:r>
            <a:r>
              <a:rPr lang="nl-NL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 kennis organiseren</a:t>
            </a:r>
            <a:endParaRPr lang="nl-NL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Laagdrempelig uitwisselen</a:t>
            </a:r>
          </a:p>
          <a:p>
            <a:endParaRPr lang="nl-NL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endParaRPr lang="nl-NL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  <a:p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Tijdelijke aanduiding voor afbeelding 5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386" y="1530867"/>
            <a:ext cx="3503614" cy="3889010"/>
          </a:xfrm>
        </p:spPr>
      </p:pic>
    </p:spTree>
    <p:extLst>
      <p:ext uri="{BB962C8B-B14F-4D97-AF65-F5344CB8AC3E}">
        <p14:creationId xmlns:p14="http://schemas.microsoft.com/office/powerpoint/2010/main" val="2315154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Wie zijn Masters in </a:t>
            </a:r>
            <a:r>
              <a:rPr lang="nl-NL" b="1" dirty="0" err="1" smtClean="0"/>
              <a:t>Mentoring</a:t>
            </a:r>
            <a:r>
              <a:rPr lang="nl-NL" b="1" dirty="0" smtClean="0"/>
              <a:t>?</a:t>
            </a:r>
            <a:endParaRPr lang="nl-NL" b="1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Tijdelijke aanduiding voor afbeelding 3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386" y="1530867"/>
            <a:ext cx="3503614" cy="3889010"/>
          </a:xfrm>
        </p:spPr>
      </p:pic>
      <p:sp>
        <p:nvSpPr>
          <p:cNvPr id="2" name="Rechthoek 1"/>
          <p:cNvSpPr/>
          <p:nvPr/>
        </p:nvSpPr>
        <p:spPr>
          <a:xfrm>
            <a:off x="263770" y="1631847"/>
            <a:ext cx="47928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Concrete praktijkvoorbeelden, bewezen </a:t>
            </a:r>
            <a:r>
              <a:rPr lang="nl-NL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praktijken</a:t>
            </a:r>
          </a:p>
          <a:p>
            <a:endParaRPr lang="nl-NL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Diverse </a:t>
            </a:r>
            <a:r>
              <a:rPr lang="nl-NL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specialismen</a:t>
            </a:r>
          </a:p>
          <a:p>
            <a:endParaRPr lang="nl-NL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Verspreid over het land</a:t>
            </a:r>
          </a:p>
        </p:txBody>
      </p:sp>
    </p:spTree>
    <p:extLst>
      <p:ext uri="{BB962C8B-B14F-4D97-AF65-F5344CB8AC3E}">
        <p14:creationId xmlns:p14="http://schemas.microsoft.com/office/powerpoint/2010/main" val="2625326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Meer weten?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>
                <a:hlinkClick r:id="rId2"/>
              </a:rPr>
              <a:t>Glossy ‘Twee’</a:t>
            </a:r>
            <a:endParaRPr lang="nl-NL" dirty="0" smtClean="0"/>
          </a:p>
          <a:p>
            <a:r>
              <a:rPr lang="nl-NL" dirty="0" smtClean="0">
                <a:hlinkClick r:id="rId3"/>
              </a:rPr>
              <a:t>Onderzoek Rijksuniversiteit Groningen</a:t>
            </a:r>
            <a:endParaRPr lang="nl-NL" dirty="0" smtClean="0"/>
          </a:p>
          <a:p>
            <a:endParaRPr lang="nl-NL" dirty="0" smtClean="0"/>
          </a:p>
          <a:p>
            <a:r>
              <a:rPr lang="nl-NL" smtClean="0"/>
              <a:t>Zie </a:t>
            </a:r>
            <a:r>
              <a:rPr lang="nl-NL" smtClean="0">
                <a:hlinkClick r:id="rId4"/>
              </a:rPr>
              <a:t>www.oranjefonds.nl/mentorprogramma</a:t>
            </a:r>
            <a:endParaRPr lang="nl-NL" dirty="0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80054312"/>
      </p:ext>
    </p:extLst>
  </p:cSld>
  <p:clrMapOvr>
    <a:masterClrMapping/>
  </p:clrMapOvr>
</p:sld>
</file>

<file path=ppt/theme/theme1.xml><?xml version="1.0" encoding="utf-8"?>
<a:theme xmlns:a="http://schemas.openxmlformats.org/drawingml/2006/main" name="OF ppt sjabloon_01nov1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 ppt sjabloon_01nov12</Template>
  <TotalTime>296</TotalTime>
  <Words>244</Words>
  <Application>Microsoft Office PowerPoint</Application>
  <PresentationFormat>Diavoorstelling (4:3)</PresentationFormat>
  <Paragraphs>46</Paragraphs>
  <Slides>6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OF ppt sjabloon_01nov12</vt:lpstr>
      <vt:lpstr>Oranje Fonds &amp; mentoring Niels van Zeben</vt:lpstr>
      <vt:lpstr>Waarom steunt het Oranje Fonds mentoring?</vt:lpstr>
      <vt:lpstr>Beelden zeggen meer dan woorden</vt:lpstr>
      <vt:lpstr>Wat doen Masters in Mentoring?</vt:lpstr>
      <vt:lpstr>Wie zijn Masters in Mentoring?</vt:lpstr>
      <vt:lpstr>Meer weten?</vt:lpstr>
    </vt:vector>
  </TitlesOfParts>
  <Company>Oranjefonds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Conferentie Groen Groeit 12 november 2012</dc:title>
  <dc:creator>marinka peerdemann</dc:creator>
  <cp:lastModifiedBy>Michelle Emmen</cp:lastModifiedBy>
  <cp:revision>35</cp:revision>
  <cp:lastPrinted>2013-01-21T14:02:22Z</cp:lastPrinted>
  <dcterms:created xsi:type="dcterms:W3CDTF">2012-11-06T08:29:34Z</dcterms:created>
  <dcterms:modified xsi:type="dcterms:W3CDTF">2015-02-02T15:50:42Z</dcterms:modified>
</cp:coreProperties>
</file>